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67" r:id="rId3"/>
    <p:sldId id="272" r:id="rId4"/>
    <p:sldId id="288" r:id="rId5"/>
    <p:sldId id="257" r:id="rId6"/>
    <p:sldId id="264" r:id="rId7"/>
    <p:sldId id="286" r:id="rId8"/>
    <p:sldId id="287" r:id="rId9"/>
    <p:sldId id="291" r:id="rId10"/>
    <p:sldId id="284" r:id="rId11"/>
    <p:sldId id="259" r:id="rId12"/>
    <p:sldId id="285" r:id="rId13"/>
    <p:sldId id="289" r:id="rId14"/>
    <p:sldId id="279" r:id="rId15"/>
  </p:sldIdLst>
  <p:sldSz cx="9144000" cy="5143500" type="screen16x9"/>
  <p:notesSz cx="6858000" cy="9144000"/>
  <p:embeddedFontLst>
    <p:embeddedFont>
      <p:font typeface="宋体" panose="02010600030101010101" pitchFamily="2" charset="-122"/>
      <p:regular r:id="rId17"/>
    </p:embeddedFont>
    <p:embeddedFont>
      <p:font typeface="Lato" panose="020F0502020204030203" pitchFamily="34" charset="0"/>
      <p:regular r:id="rId18"/>
    </p:embeddedFont>
    <p:embeddedFont>
      <p:font typeface="Lato Hairline" panose="020B0604020202020204" charset="0"/>
      <p:regular r:id="rId19"/>
      <p:bold r:id="rId20"/>
      <p:italic r:id="rId21"/>
      <p:boldItalic r:id="rId22"/>
    </p:embeddedFont>
    <p:embeddedFont>
      <p:font typeface="Lato Ligh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8FA"/>
    <a:srgbClr val="B44605"/>
    <a:srgbClr val="FFC000"/>
    <a:srgbClr val="C0CEE7"/>
    <a:srgbClr val="FC618E"/>
    <a:srgbClr val="F335C5"/>
    <a:srgbClr val="FFFFCC"/>
    <a:srgbClr val="EE2305"/>
    <a:srgbClr val="FD3804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0A7E34-5B34-4290-8618-9BF260E07AC2}">
  <a:tblStyle styleId="{5A0A7E34-5B34-4290-8618-9BF260E07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63249" autoAdjust="0"/>
  </p:normalViewPr>
  <p:slideViewPr>
    <p:cSldViewPr snapToGrid="0">
      <p:cViewPr varScale="1">
        <p:scale>
          <a:sx n="56" d="100"/>
          <a:sy n="56" d="100"/>
        </p:scale>
        <p:origin x="1504" y="5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61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Spotipy</a:t>
            </a:r>
            <a:r>
              <a:rPr lang="en-US" dirty="0"/>
              <a:t> (the Python wrapper we relied on) does not refresh tokens automatically</a:t>
            </a:r>
          </a:p>
          <a:p>
            <a:r>
              <a:rPr lang="en-US" dirty="0"/>
              <a:t>Web Playback SDK is in ‘Beta’ and not fully functional. Also a crucial endpoint in the Spotify Web API seems to have an unresolved bug (opened this past June on GitHub).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0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5559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 idx="4294967295"/>
          </p:nvPr>
        </p:nvSpPr>
        <p:spPr>
          <a:xfrm>
            <a:off x="1687717" y="2350770"/>
            <a:ext cx="5768975" cy="11588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altLang="zh-CN" dirty="0"/>
            </a:b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Music Sharing App</a:t>
            </a:r>
            <a:endParaRPr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1792AFA0-60C6-4BBC-B812-388B68AD8BD9}"/>
              </a:ext>
            </a:extLst>
          </p:cNvPr>
          <p:cNvSpPr txBox="1">
            <a:spLocks/>
          </p:cNvSpPr>
          <p:nvPr/>
        </p:nvSpPr>
        <p:spPr>
          <a:xfrm>
            <a:off x="1687717" y="1490515"/>
            <a:ext cx="5768565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 b="0" i="0" u="none" strike="noStrike" cap="none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Hot</a:t>
            </a:r>
            <a:r>
              <a:rPr lang="en-US" sz="6000" dirty="0"/>
              <a:t> </a:t>
            </a:r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F779FE-F914-45F5-B528-04EB24EF1E8D}"/>
              </a:ext>
            </a:extLst>
          </p:cNvPr>
          <p:cNvSpPr txBox="1"/>
          <p:nvPr/>
        </p:nvSpPr>
        <p:spPr>
          <a:xfrm>
            <a:off x="6949440" y="416052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Lato" panose="020F0502020204030203" pitchFamily="34" charset="0"/>
              </a:rPr>
              <a:t>Team 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2B6009-DEE1-4A50-B51E-0D4555921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5" y="1219294"/>
            <a:ext cx="1546221" cy="74666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BD05EDA-1CC8-402E-B018-114459876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75324" y="2860972"/>
            <a:ext cx="1546221" cy="7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1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685799" y="2424223"/>
            <a:ext cx="4176823" cy="16143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Moving on to Next Week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FFE278A-264F-4889-B8FB-66370C470D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5" name="Google Shape;112;p20">
            <a:extLst>
              <a:ext uri="{FF2B5EF4-FFF2-40B4-BE49-F238E27FC236}">
                <a16:creationId xmlns:a16="http://schemas.microsoft.com/office/drawing/2014/main" id="{C5C3EA37-087B-4720-92CA-789F0758BC0F}"/>
              </a:ext>
            </a:extLst>
          </p:cNvPr>
          <p:cNvSpPr txBox="1">
            <a:spLocks/>
          </p:cNvSpPr>
          <p:nvPr/>
        </p:nvSpPr>
        <p:spPr>
          <a:xfrm>
            <a:off x="374649" y="334452"/>
            <a:ext cx="585603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B7B7B7"/>
              </a:buClr>
              <a:buSzPts val="1400"/>
              <a:buFont typeface="Lato Light"/>
              <a:buNone/>
              <a:defRPr sz="14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spcBef>
                <a:spcPts val="600"/>
              </a:spcBef>
            </a:pPr>
            <a:r>
              <a:rPr lang="en-US" sz="3600" b="1" dirty="0">
                <a:solidFill>
                  <a:srgbClr val="0070C0"/>
                </a:solidFill>
                <a:latin typeface="Lato Hairline" panose="020B0604020202020204" charset="0"/>
              </a:rPr>
              <a:t>Primary Goal: </a:t>
            </a:r>
          </a:p>
          <a:p>
            <a:pPr marL="0" indent="0">
              <a:spcBef>
                <a:spcPts val="600"/>
              </a:spcBef>
            </a:pPr>
            <a:r>
              <a:rPr lang="en-US" sz="4000" b="1" dirty="0">
                <a:solidFill>
                  <a:srgbClr val="0099FF"/>
                </a:solidFill>
                <a:latin typeface="Lato Hairline" panose="020B0604020202020204" charset="0"/>
              </a:rPr>
              <a:t>Integration</a:t>
            </a:r>
            <a:r>
              <a:rPr lang="en-US" sz="3600" b="1" dirty="0">
                <a:solidFill>
                  <a:srgbClr val="0099FF"/>
                </a:solidFill>
                <a:latin typeface="Lato Hairline" panose="020B0604020202020204" charset="0"/>
              </a:rPr>
              <a:t> of separate parts</a:t>
            </a:r>
          </a:p>
          <a:p>
            <a:pPr marL="0" indent="0">
              <a:spcBef>
                <a:spcPts val="600"/>
              </a:spcBef>
            </a:pPr>
            <a:endParaRPr lang="en-US" sz="3600" dirty="0">
              <a:solidFill>
                <a:srgbClr val="0099FF"/>
              </a:solidFill>
              <a:latin typeface="Lato Hairline" panose="020B0604020202020204" charset="0"/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F7F43D31-C9C1-4AB6-90D1-DF6BB7875A6A}"/>
              </a:ext>
            </a:extLst>
          </p:cNvPr>
          <p:cNvSpPr/>
          <p:nvPr/>
        </p:nvSpPr>
        <p:spPr>
          <a:xfrm>
            <a:off x="252155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01269C7D-4FA6-4F81-86A0-4F7FEF931FC7}"/>
              </a:ext>
            </a:extLst>
          </p:cNvPr>
          <p:cNvSpPr/>
          <p:nvPr/>
        </p:nvSpPr>
        <p:spPr>
          <a:xfrm>
            <a:off x="252155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Add People to Room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665F9DD-E0C2-4365-B081-6FF72300A7E8}"/>
              </a:ext>
            </a:extLst>
          </p:cNvPr>
          <p:cNvSpPr/>
          <p:nvPr/>
        </p:nvSpPr>
        <p:spPr>
          <a:xfrm>
            <a:off x="2218159" y="344948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Explore Nearby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232C4591-0517-4521-955E-8E23D00A2B17}"/>
              </a:ext>
            </a:extLst>
          </p:cNvPr>
          <p:cNvSpPr/>
          <p:nvPr/>
        </p:nvSpPr>
        <p:spPr>
          <a:xfrm>
            <a:off x="2218159" y="2571750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Search Room by DJ or by Room No.</a:t>
            </a:r>
          </a:p>
        </p:txBody>
      </p:sp>
      <p:sp>
        <p:nvSpPr>
          <p:cNvPr id="20" name="矩形: 剪去对角 19">
            <a:extLst>
              <a:ext uri="{FF2B5EF4-FFF2-40B4-BE49-F238E27FC236}">
                <a16:creationId xmlns:a16="http://schemas.microsoft.com/office/drawing/2014/main" id="{441C3113-D942-45D0-B6BA-9B205EFA60C9}"/>
              </a:ext>
            </a:extLst>
          </p:cNvPr>
          <p:cNvSpPr/>
          <p:nvPr/>
        </p:nvSpPr>
        <p:spPr>
          <a:xfrm>
            <a:off x="4572000" y="3371504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Animation</a:t>
            </a:r>
          </a:p>
        </p:txBody>
      </p:sp>
      <p:sp>
        <p:nvSpPr>
          <p:cNvPr id="21" name="矩形: 剪去对角 20">
            <a:extLst>
              <a:ext uri="{FF2B5EF4-FFF2-40B4-BE49-F238E27FC236}">
                <a16:creationId xmlns:a16="http://schemas.microsoft.com/office/drawing/2014/main" id="{275165CC-7041-42B9-A41F-9C5BD6882BA6}"/>
              </a:ext>
            </a:extLst>
          </p:cNvPr>
          <p:cNvSpPr/>
          <p:nvPr/>
        </p:nvSpPr>
        <p:spPr>
          <a:xfrm>
            <a:off x="4572000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sp>
        <p:nvSpPr>
          <p:cNvPr id="22" name="矩形: 剪去对角 21">
            <a:extLst>
              <a:ext uri="{FF2B5EF4-FFF2-40B4-BE49-F238E27FC236}">
                <a16:creationId xmlns:a16="http://schemas.microsoft.com/office/drawing/2014/main" id="{648E1E73-4036-4BFD-8A01-2836F2634C76}"/>
              </a:ext>
            </a:extLst>
          </p:cNvPr>
          <p:cNvSpPr/>
          <p:nvPr/>
        </p:nvSpPr>
        <p:spPr>
          <a:xfrm>
            <a:off x="4572000" y="4143003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Add/Block People to Room </a:t>
            </a:r>
          </a:p>
        </p:txBody>
      </p:sp>
      <p:sp>
        <p:nvSpPr>
          <p:cNvPr id="25" name="矩形: 对角圆角 24">
            <a:extLst>
              <a:ext uri="{FF2B5EF4-FFF2-40B4-BE49-F238E27FC236}">
                <a16:creationId xmlns:a16="http://schemas.microsoft.com/office/drawing/2014/main" id="{DB11AAB5-7137-435D-94EE-080AFFF2BA78}"/>
              </a:ext>
            </a:extLst>
          </p:cNvPr>
          <p:cNvSpPr/>
          <p:nvPr/>
        </p:nvSpPr>
        <p:spPr>
          <a:xfrm>
            <a:off x="252155" y="4268315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Vote for the Playlist</a:t>
            </a: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6AAB44C1-8424-42D9-92A2-AFD22BAB94E4}"/>
              </a:ext>
            </a:extLst>
          </p:cNvPr>
          <p:cNvSpPr/>
          <p:nvPr/>
        </p:nvSpPr>
        <p:spPr>
          <a:xfrm>
            <a:off x="6413715" y="2571750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Display Lyrics / Album cover</a:t>
            </a:r>
          </a:p>
        </p:txBody>
      </p:sp>
      <p:sp>
        <p:nvSpPr>
          <p:cNvPr id="13" name="矩形: 对角圆角 12">
            <a:extLst>
              <a:ext uri="{FF2B5EF4-FFF2-40B4-BE49-F238E27FC236}">
                <a16:creationId xmlns:a16="http://schemas.microsoft.com/office/drawing/2014/main" id="{FEB3B199-3DEB-41A0-AC2B-4B1740F72950}"/>
              </a:ext>
            </a:extLst>
          </p:cNvPr>
          <p:cNvSpPr/>
          <p:nvPr/>
        </p:nvSpPr>
        <p:spPr>
          <a:xfrm>
            <a:off x="2218159" y="4294467"/>
            <a:ext cx="1844702" cy="693516"/>
          </a:xfrm>
          <a:prstGeom prst="round2DiagRect">
            <a:avLst/>
          </a:prstGeom>
          <a:solidFill>
            <a:srgbClr val="1598FA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Play the Playlist in  order</a:t>
            </a:r>
          </a:p>
        </p:txBody>
      </p:sp>
    </p:spTree>
    <p:extLst>
      <p:ext uri="{BB962C8B-B14F-4D97-AF65-F5344CB8AC3E}">
        <p14:creationId xmlns:p14="http://schemas.microsoft.com/office/powerpoint/2010/main" val="377162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C173142-54D2-47A3-B4D7-9088B061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143050"/>
            <a:ext cx="5511300" cy="857400"/>
          </a:xfrm>
        </p:spPr>
        <p:txBody>
          <a:bodyPr/>
          <a:lstStyle/>
          <a:p>
            <a:r>
              <a:rPr lang="en-US" sz="2800" b="1" dirty="0"/>
              <a:t>Summary: </a:t>
            </a:r>
            <a:br>
              <a:rPr lang="en-US" sz="2800" dirty="0"/>
            </a:br>
            <a:r>
              <a:rPr lang="en-US" sz="2800" dirty="0"/>
              <a:t>we are Team 26,</a:t>
            </a:r>
            <a:br>
              <a:rPr lang="en-US" sz="2800" dirty="0"/>
            </a:br>
            <a:r>
              <a:rPr lang="en-US" sz="2800" dirty="0"/>
              <a:t>Our project: Hot Pot is a Music Sharing App, which supports: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C46EA50-6B79-45B7-A898-CFEF13F50B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EFDB98-6220-4806-857C-AFAB5764DADB}"/>
              </a:ext>
            </a:extLst>
          </p:cNvPr>
          <p:cNvSpPr txBox="1"/>
          <p:nvPr/>
        </p:nvSpPr>
        <p:spPr>
          <a:xfrm>
            <a:off x="815340" y="2647868"/>
            <a:ext cx="4747260" cy="1890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Create a room and invite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Share Spotify Playlist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0"/>
              </a:rPr>
              <a:t>Connect businesses with Hot Pot rooms so customers can vote for what songs are played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95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0050" y="1372195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Thanks!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140050" y="257175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</a:rPr>
              <a:t>Any questions?</a:t>
            </a:r>
            <a:endParaRPr sz="3600" dirty="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Hot Pot?</a:t>
            </a:r>
            <a:endParaRPr dirty="0"/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2194546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Share Music Together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457200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Multiple Users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3931892" y="2382972"/>
            <a:ext cx="2033700" cy="2033700"/>
          </a:xfrm>
          <a:prstGeom prst="ellipse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Real-time </a:t>
            </a:r>
            <a:endParaRPr sz="1600"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611475" y="49553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Schedule</a:t>
            </a:r>
            <a:endParaRPr dirty="0"/>
          </a:p>
        </p:txBody>
      </p:sp>
      <p:sp>
        <p:nvSpPr>
          <p:cNvPr id="191" name="Google Shape;191;p29"/>
          <p:cNvSpPr/>
          <p:nvPr/>
        </p:nvSpPr>
        <p:spPr>
          <a:xfrm>
            <a:off x="611475" y="1607820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Spotify API: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Build a functional prototype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2144612" y="1592580"/>
            <a:ext cx="1838439" cy="2883786"/>
          </a:xfrm>
          <a:custGeom>
            <a:avLst/>
            <a:gdLst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552848 w 1851900"/>
              <a:gd name="connsiteY5" fmla="*/ 143427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0 w 1851900"/>
              <a:gd name="connsiteY6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200568 w 1851900"/>
              <a:gd name="connsiteY6" fmla="*/ 67818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38548 w 1851900"/>
              <a:gd name="connsiteY5" fmla="*/ 144951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96808 w 1851900"/>
              <a:gd name="connsiteY6" fmla="*/ 73152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171848 w 1851900"/>
              <a:gd name="connsiteY5" fmla="*/ 143427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27068 w 1851900"/>
              <a:gd name="connsiteY5" fmla="*/ 1556193 h 2868546"/>
              <a:gd name="connsiteX6" fmla="*/ 535848 w 1851900"/>
              <a:gd name="connsiteY6" fmla="*/ 701040 h 2868546"/>
              <a:gd name="connsiteX7" fmla="*/ 0 w 1851900"/>
              <a:gd name="connsiteY7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09550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0 w 1851900"/>
              <a:gd name="connsiteY0" fmla="*/ 0 h 2868546"/>
              <a:gd name="connsiteX1" fmla="*/ 1299052 w 1851900"/>
              <a:gd name="connsiteY1" fmla="*/ 0 h 2868546"/>
              <a:gd name="connsiteX2" fmla="*/ 1851900 w 1851900"/>
              <a:gd name="connsiteY2" fmla="*/ 1434273 h 2868546"/>
              <a:gd name="connsiteX3" fmla="*/ 1299052 w 1851900"/>
              <a:gd name="connsiteY3" fmla="*/ 2868546 h 2868546"/>
              <a:gd name="connsiteX4" fmla="*/ 0 w 1851900"/>
              <a:gd name="connsiteY4" fmla="*/ 2868546 h 2868546"/>
              <a:gd name="connsiteX5" fmla="*/ 482508 w 1851900"/>
              <a:gd name="connsiteY5" fmla="*/ 2179320 h 2868546"/>
              <a:gd name="connsiteX6" fmla="*/ 27068 w 1851900"/>
              <a:gd name="connsiteY6" fmla="*/ 1556193 h 2868546"/>
              <a:gd name="connsiteX7" fmla="*/ 535848 w 1851900"/>
              <a:gd name="connsiteY7" fmla="*/ 701040 h 2868546"/>
              <a:gd name="connsiteX8" fmla="*/ 0 w 1851900"/>
              <a:gd name="connsiteY8" fmla="*/ 0 h 2868546"/>
              <a:gd name="connsiteX0" fmla="*/ 62853 w 1851900"/>
              <a:gd name="connsiteY0" fmla="*/ 0 h 2876166"/>
              <a:gd name="connsiteX1" fmla="*/ 1299052 w 1851900"/>
              <a:gd name="connsiteY1" fmla="*/ 7620 h 2876166"/>
              <a:gd name="connsiteX2" fmla="*/ 1851900 w 1851900"/>
              <a:gd name="connsiteY2" fmla="*/ 1441893 h 2876166"/>
              <a:gd name="connsiteX3" fmla="*/ 1299052 w 1851900"/>
              <a:gd name="connsiteY3" fmla="*/ 2876166 h 2876166"/>
              <a:gd name="connsiteX4" fmla="*/ 0 w 1851900"/>
              <a:gd name="connsiteY4" fmla="*/ 2876166 h 2876166"/>
              <a:gd name="connsiteX5" fmla="*/ 482508 w 1851900"/>
              <a:gd name="connsiteY5" fmla="*/ 2186940 h 2876166"/>
              <a:gd name="connsiteX6" fmla="*/ 27068 w 1851900"/>
              <a:gd name="connsiteY6" fmla="*/ 1563813 h 2876166"/>
              <a:gd name="connsiteX7" fmla="*/ 535848 w 1851900"/>
              <a:gd name="connsiteY7" fmla="*/ 708660 h 2876166"/>
              <a:gd name="connsiteX8" fmla="*/ 62853 w 1851900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86866 w 1856258"/>
              <a:gd name="connsiteY5" fmla="*/ 218694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67211 w 1856258"/>
              <a:gd name="connsiteY0" fmla="*/ 0 h 2876166"/>
              <a:gd name="connsiteX1" fmla="*/ 1303410 w 1856258"/>
              <a:gd name="connsiteY1" fmla="*/ 7620 h 2876166"/>
              <a:gd name="connsiteX2" fmla="*/ 1856258 w 1856258"/>
              <a:gd name="connsiteY2" fmla="*/ 1441893 h 2876166"/>
              <a:gd name="connsiteX3" fmla="*/ 1303410 w 1856258"/>
              <a:gd name="connsiteY3" fmla="*/ 2876166 h 2876166"/>
              <a:gd name="connsiteX4" fmla="*/ 4358 w 1856258"/>
              <a:gd name="connsiteY4" fmla="*/ 2876166 h 2876166"/>
              <a:gd name="connsiteX5" fmla="*/ 447582 w 1856258"/>
              <a:gd name="connsiteY5" fmla="*/ 2141220 h 2876166"/>
              <a:gd name="connsiteX6" fmla="*/ 0 w 1856258"/>
              <a:gd name="connsiteY6" fmla="*/ 1487613 h 2876166"/>
              <a:gd name="connsiteX7" fmla="*/ 540206 w 1856258"/>
              <a:gd name="connsiteY7" fmla="*/ 708660 h 2876166"/>
              <a:gd name="connsiteX8" fmla="*/ 67211 w 1856258"/>
              <a:gd name="connsiteY8" fmla="*/ 0 h 287616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559419 w 1875471"/>
              <a:gd name="connsiteY7" fmla="*/ 716280 h 2883786"/>
              <a:gd name="connsiteX8" fmla="*/ 0 w 1875471"/>
              <a:gd name="connsiteY8" fmla="*/ 0 h 2883786"/>
              <a:gd name="connsiteX0" fmla="*/ 0 w 1875471"/>
              <a:gd name="connsiteY0" fmla="*/ 0 h 2883786"/>
              <a:gd name="connsiteX1" fmla="*/ 1322623 w 1875471"/>
              <a:gd name="connsiteY1" fmla="*/ 15240 h 2883786"/>
              <a:gd name="connsiteX2" fmla="*/ 1875471 w 1875471"/>
              <a:gd name="connsiteY2" fmla="*/ 1449513 h 2883786"/>
              <a:gd name="connsiteX3" fmla="*/ 1322623 w 1875471"/>
              <a:gd name="connsiteY3" fmla="*/ 2883786 h 2883786"/>
              <a:gd name="connsiteX4" fmla="*/ 23571 w 1875471"/>
              <a:gd name="connsiteY4" fmla="*/ 2883786 h 2883786"/>
              <a:gd name="connsiteX5" fmla="*/ 466795 w 1875471"/>
              <a:gd name="connsiteY5" fmla="*/ 2148840 h 2883786"/>
              <a:gd name="connsiteX6" fmla="*/ 19213 w 1875471"/>
              <a:gd name="connsiteY6" fmla="*/ 1495233 h 2883786"/>
              <a:gd name="connsiteX7" fmla="*/ 449426 w 1875471"/>
              <a:gd name="connsiteY7" fmla="*/ 716280 h 2883786"/>
              <a:gd name="connsiteX8" fmla="*/ 0 w 1875471"/>
              <a:gd name="connsiteY8" fmla="*/ 0 h 2883786"/>
              <a:gd name="connsiteX0" fmla="*/ 20071 w 1895542"/>
              <a:gd name="connsiteY0" fmla="*/ 0 h 2883786"/>
              <a:gd name="connsiteX1" fmla="*/ 1342694 w 1895542"/>
              <a:gd name="connsiteY1" fmla="*/ 15240 h 2883786"/>
              <a:gd name="connsiteX2" fmla="*/ 1895542 w 1895542"/>
              <a:gd name="connsiteY2" fmla="*/ 1449513 h 2883786"/>
              <a:gd name="connsiteX3" fmla="*/ 1342694 w 1895542"/>
              <a:gd name="connsiteY3" fmla="*/ 2883786 h 2883786"/>
              <a:gd name="connsiteX4" fmla="*/ 43642 w 1895542"/>
              <a:gd name="connsiteY4" fmla="*/ 2883786 h 2883786"/>
              <a:gd name="connsiteX5" fmla="*/ 486866 w 1895542"/>
              <a:gd name="connsiteY5" fmla="*/ 2148840 h 2883786"/>
              <a:gd name="connsiteX6" fmla="*/ 0 w 1895542"/>
              <a:gd name="connsiteY6" fmla="*/ 1487613 h 2883786"/>
              <a:gd name="connsiteX7" fmla="*/ 469497 w 1895542"/>
              <a:gd name="connsiteY7" fmla="*/ 716280 h 2883786"/>
              <a:gd name="connsiteX8" fmla="*/ 20071 w 1895542"/>
              <a:gd name="connsiteY8" fmla="*/ 0 h 288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95542" h="2883786">
                <a:moveTo>
                  <a:pt x="20071" y="0"/>
                </a:moveTo>
                <a:lnTo>
                  <a:pt x="1342694" y="15240"/>
                </a:lnTo>
                <a:lnTo>
                  <a:pt x="1895542" y="1449513"/>
                </a:lnTo>
                <a:lnTo>
                  <a:pt x="1342694" y="2883786"/>
                </a:lnTo>
                <a:lnTo>
                  <a:pt x="43642" y="2883786"/>
                </a:lnTo>
                <a:cubicBezTo>
                  <a:pt x="238098" y="2615944"/>
                  <a:pt x="228563" y="2515742"/>
                  <a:pt x="486866" y="2148840"/>
                </a:cubicBezTo>
                <a:lnTo>
                  <a:pt x="0" y="1487613"/>
                </a:lnTo>
                <a:lnTo>
                  <a:pt x="469497" y="716280"/>
                </a:lnTo>
                <a:lnTo>
                  <a:pt x="20071" y="0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Second Sprint</a:t>
            </a: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3" name="Google Shape;193;p29"/>
          <p:cNvSpPr/>
          <p:nvPr/>
        </p:nvSpPr>
        <p:spPr>
          <a:xfrm>
            <a:off x="3797724" y="1607820"/>
            <a:ext cx="1851900" cy="2868546"/>
          </a:xfrm>
          <a:prstGeom prst="chevron">
            <a:avLst>
              <a:gd name="adj" fmla="val 29853"/>
            </a:avLst>
          </a:prstGeom>
          <a:solidFill>
            <a:schemeClr val="bg1"/>
          </a:solidFill>
          <a:ln w="57150">
            <a:solidFill>
              <a:srgbClr val="FFC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last</a:t>
            </a:r>
            <a:endParaRPr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4" name="Google Shape;194;p2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7" name="Google Shape;191;p29">
            <a:extLst>
              <a:ext uri="{FF2B5EF4-FFF2-40B4-BE49-F238E27FC236}">
                <a16:creationId xmlns:a16="http://schemas.microsoft.com/office/drawing/2014/main" id="{BF1F4CE3-EBC3-4F33-BA30-801F81DC0C21}"/>
              </a:ext>
            </a:extLst>
          </p:cNvPr>
          <p:cNvSpPr/>
          <p:nvPr/>
        </p:nvSpPr>
        <p:spPr>
          <a:xfrm>
            <a:off x="611475" y="3104766"/>
            <a:ext cx="1705005" cy="1371600"/>
          </a:xfrm>
          <a:prstGeom prst="homePlate">
            <a:avLst>
              <a:gd name="adj" fmla="val 30129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UI/UX: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rPr>
              <a:t>Core static pages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484511-613C-469E-9F24-A4D2BE034A6B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4673600"/>
            <a:ext cx="549275" cy="3937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4A532A57-9B7F-400F-8A31-B7B5D467A4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1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5" name="Google Shape;66;p14">
            <a:extLst>
              <a:ext uri="{FF2B5EF4-FFF2-40B4-BE49-F238E27FC236}">
                <a16:creationId xmlns:a16="http://schemas.microsoft.com/office/drawing/2014/main" id="{BC340A81-7DD3-4BB1-A699-539011F99008}"/>
              </a:ext>
            </a:extLst>
          </p:cNvPr>
          <p:cNvSpPr txBox="1">
            <a:spLocks/>
          </p:cNvSpPr>
          <p:nvPr/>
        </p:nvSpPr>
        <p:spPr>
          <a:xfrm>
            <a:off x="4873159" y="941660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 End P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ages</a:t>
            </a:r>
            <a:endParaRPr lang="en-US" sz="20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矩形: 对角圆角 15">
            <a:extLst>
              <a:ext uri="{FF2B5EF4-FFF2-40B4-BE49-F238E27FC236}">
                <a16:creationId xmlns:a16="http://schemas.microsoft.com/office/drawing/2014/main" id="{E1AB31EF-5FE8-49BE-BEB7-0B3DE8EDEA7A}"/>
              </a:ext>
            </a:extLst>
          </p:cNvPr>
          <p:cNvSpPr/>
          <p:nvPr/>
        </p:nvSpPr>
        <p:spPr>
          <a:xfrm>
            <a:off x="453523" y="4130342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17" name="矩形: 对角圆角 16">
            <a:extLst>
              <a:ext uri="{FF2B5EF4-FFF2-40B4-BE49-F238E27FC236}">
                <a16:creationId xmlns:a16="http://schemas.microsoft.com/office/drawing/2014/main" id="{F109D0B0-C625-4478-A16C-5090FBE49145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BEE47C6E-61C6-4865-9305-BFBBD772D6CA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19" name="矩形: 对角圆角 18">
            <a:extLst>
              <a:ext uri="{FF2B5EF4-FFF2-40B4-BE49-F238E27FC236}">
                <a16:creationId xmlns:a16="http://schemas.microsoft.com/office/drawing/2014/main" id="{ACFD1EA0-9E41-4F30-9370-F55039BDEEAE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20" name="矩形: 对角圆角 19">
            <a:extLst>
              <a:ext uri="{FF2B5EF4-FFF2-40B4-BE49-F238E27FC236}">
                <a16:creationId xmlns:a16="http://schemas.microsoft.com/office/drawing/2014/main" id="{3E7E377E-11E7-4CE0-9F91-15D3B702C641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21" name="矩形: 对角圆角 20">
            <a:extLst>
              <a:ext uri="{FF2B5EF4-FFF2-40B4-BE49-F238E27FC236}">
                <a16:creationId xmlns:a16="http://schemas.microsoft.com/office/drawing/2014/main" id="{9A564976-D069-497C-8191-FF4B0B7EB2C8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2" name="矩形: 对角圆角 21">
            <a:extLst>
              <a:ext uri="{FF2B5EF4-FFF2-40B4-BE49-F238E27FC236}">
                <a16:creationId xmlns:a16="http://schemas.microsoft.com/office/drawing/2014/main" id="{AEBA80E7-A9DE-41C1-9EFE-B662A4A733A7}"/>
              </a:ext>
            </a:extLst>
          </p:cNvPr>
          <p:cNvSpPr/>
          <p:nvPr/>
        </p:nvSpPr>
        <p:spPr>
          <a:xfrm>
            <a:off x="453523" y="161106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26" name="矩形: 剪去对角 25">
            <a:extLst>
              <a:ext uri="{FF2B5EF4-FFF2-40B4-BE49-F238E27FC236}">
                <a16:creationId xmlns:a16="http://schemas.microsoft.com/office/drawing/2014/main" id="{A125971A-2820-43B7-B70A-310EF24E4058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27" name="矩形: 剪去对角 26">
            <a:extLst>
              <a:ext uri="{FF2B5EF4-FFF2-40B4-BE49-F238E27FC236}">
                <a16:creationId xmlns:a16="http://schemas.microsoft.com/office/drawing/2014/main" id="{DC4B9672-2E38-409C-ACEC-FECEA355870A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8" name="矩形: 剪去对角 27">
            <a:extLst>
              <a:ext uri="{FF2B5EF4-FFF2-40B4-BE49-F238E27FC236}">
                <a16:creationId xmlns:a16="http://schemas.microsoft.com/office/drawing/2014/main" id="{E7CE62F3-CD70-442C-B140-AEA015860090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矩形: 剪去对角 28">
            <a:extLst>
              <a:ext uri="{FF2B5EF4-FFF2-40B4-BE49-F238E27FC236}">
                <a16:creationId xmlns:a16="http://schemas.microsoft.com/office/drawing/2014/main" id="{9A4649B4-F0C0-4265-9FAB-84B2D3532254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30" name="矩形: 剪去对角 29">
            <a:extLst>
              <a:ext uri="{FF2B5EF4-FFF2-40B4-BE49-F238E27FC236}">
                <a16:creationId xmlns:a16="http://schemas.microsoft.com/office/drawing/2014/main" id="{07994108-6C85-4DDD-856F-882C71F781B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32" name="矩形: 剪去对角 31">
            <a:extLst>
              <a:ext uri="{FF2B5EF4-FFF2-40B4-BE49-F238E27FC236}">
                <a16:creationId xmlns:a16="http://schemas.microsoft.com/office/drawing/2014/main" id="{F1094D05-B7A7-4DFB-9173-D0611D2516F1}"/>
              </a:ext>
            </a:extLst>
          </p:cNvPr>
          <p:cNvSpPr/>
          <p:nvPr/>
        </p:nvSpPr>
        <p:spPr>
          <a:xfrm>
            <a:off x="5001370" y="163188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User/Room Setting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A81F77A-FE04-4ACF-80B7-2C61BFF60E4C}"/>
              </a:ext>
            </a:extLst>
          </p:cNvPr>
          <p:cNvCxnSpPr>
            <a:cxnSpLocks/>
          </p:cNvCxnSpPr>
          <p:nvPr/>
        </p:nvCxnSpPr>
        <p:spPr>
          <a:xfrm flipH="1">
            <a:off x="4530406" y="1040524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66;p14">
            <a:extLst>
              <a:ext uri="{FF2B5EF4-FFF2-40B4-BE49-F238E27FC236}">
                <a16:creationId xmlns:a16="http://schemas.microsoft.com/office/drawing/2014/main" id="{549DB227-EF96-44FB-9D5C-6D4862EEA0D1}"/>
              </a:ext>
            </a:extLst>
          </p:cNvPr>
          <p:cNvSpPr txBox="1">
            <a:spLocks/>
          </p:cNvSpPr>
          <p:nvPr/>
        </p:nvSpPr>
        <p:spPr>
          <a:xfrm>
            <a:off x="412280" y="941659"/>
            <a:ext cx="2675100" cy="49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potify </a:t>
            </a:r>
            <a:r>
              <a:rPr lang="en-US" altLang="zh-CN" sz="20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en-US" altLang="zh-CN" sz="1800" b="1" dirty="0">
                <a:solidFill>
                  <a:srgbClr val="B4460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 End</a:t>
            </a:r>
            <a:endParaRPr lang="en-US" sz="1800" b="1" dirty="0">
              <a:solidFill>
                <a:srgbClr val="B4460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: 剪去对角 37">
            <a:extLst>
              <a:ext uri="{FF2B5EF4-FFF2-40B4-BE49-F238E27FC236}">
                <a16:creationId xmlns:a16="http://schemas.microsoft.com/office/drawing/2014/main" id="{4DD9A7F4-BF35-418C-A89F-93070525C8F5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  <p:sp>
        <p:nvSpPr>
          <p:cNvPr id="40" name="Google Shape;190;p29">
            <a:extLst>
              <a:ext uri="{FF2B5EF4-FFF2-40B4-BE49-F238E27FC236}">
                <a16:creationId xmlns:a16="http://schemas.microsoft.com/office/drawing/2014/main" id="{1233E068-EC09-4F76-B2CB-7CD591F0F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2279" y="183124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aimed for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0;p21">
            <a:extLst>
              <a:ext uri="{FF2B5EF4-FFF2-40B4-BE49-F238E27FC236}">
                <a16:creationId xmlns:a16="http://schemas.microsoft.com/office/drawing/2014/main" id="{FDAF7CCE-706B-4140-9491-84AE12D6BA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4" name="Google Shape;67;p14">
            <a:extLst>
              <a:ext uri="{FF2B5EF4-FFF2-40B4-BE49-F238E27FC236}">
                <a16:creationId xmlns:a16="http://schemas.microsoft.com/office/drawing/2014/main" id="{1A06F291-88A8-4B71-AEA1-75AA33BE40F4}"/>
              </a:ext>
            </a:extLst>
          </p:cNvPr>
          <p:cNvSpPr txBox="1">
            <a:spLocks/>
          </p:cNvSpPr>
          <p:nvPr/>
        </p:nvSpPr>
        <p:spPr>
          <a:xfrm>
            <a:off x="374010" y="1971923"/>
            <a:ext cx="8312790" cy="2985990"/>
          </a:xfrm>
          <a:prstGeom prst="roundRect">
            <a:avLst>
              <a:gd name="adj" fmla="val 3898"/>
            </a:avLst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FFFFCC"/>
              </a:gs>
            </a:gsLst>
            <a:lin ang="2700000" scaled="1"/>
            <a:tileRect/>
          </a:gradFill>
          <a:ln>
            <a:solidFill>
              <a:srgbClr val="EE2305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/>
              <a:t>			</a:t>
            </a:r>
          </a:p>
        </p:txBody>
      </p:sp>
      <p:sp>
        <p:nvSpPr>
          <p:cNvPr id="26" name="Google Shape;66;p14">
            <a:extLst>
              <a:ext uri="{FF2B5EF4-FFF2-40B4-BE49-F238E27FC236}">
                <a16:creationId xmlns:a16="http://schemas.microsoft.com/office/drawing/2014/main" id="{A18E7FDD-110B-4BF0-B55E-146EA92F1B69}"/>
              </a:ext>
            </a:extLst>
          </p:cNvPr>
          <p:cNvSpPr txBox="1">
            <a:spLocks/>
          </p:cNvSpPr>
          <p:nvPr/>
        </p:nvSpPr>
        <p:spPr>
          <a:xfrm>
            <a:off x="5062468" y="1977593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Front End</a:t>
            </a:r>
          </a:p>
        </p:txBody>
      </p:sp>
      <p:sp>
        <p:nvSpPr>
          <p:cNvPr id="18" name="矩形: 对角圆角 17">
            <a:extLst>
              <a:ext uri="{FF2B5EF4-FFF2-40B4-BE49-F238E27FC236}">
                <a16:creationId xmlns:a16="http://schemas.microsoft.com/office/drawing/2014/main" id="{992A0A45-E2AE-42EA-A32B-72EC3CF3FF34}"/>
              </a:ext>
            </a:extLst>
          </p:cNvPr>
          <p:cNvSpPr/>
          <p:nvPr/>
        </p:nvSpPr>
        <p:spPr>
          <a:xfrm>
            <a:off x="453523" y="4160148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Spotify Account Authentication</a:t>
            </a:r>
          </a:p>
        </p:txBody>
      </p:sp>
      <p:sp>
        <p:nvSpPr>
          <p:cNvPr id="29" name="矩形: 对角圆角 28">
            <a:extLst>
              <a:ext uri="{FF2B5EF4-FFF2-40B4-BE49-F238E27FC236}">
                <a16:creationId xmlns:a16="http://schemas.microsoft.com/office/drawing/2014/main" id="{217A7452-7C8D-4C4E-8474-CD7215025738}"/>
              </a:ext>
            </a:extLst>
          </p:cNvPr>
          <p:cNvSpPr/>
          <p:nvPr/>
        </p:nvSpPr>
        <p:spPr>
          <a:xfrm>
            <a:off x="453523" y="328463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Create a DJ room with empty Playlist</a:t>
            </a:r>
          </a:p>
        </p:txBody>
      </p:sp>
      <p:sp>
        <p:nvSpPr>
          <p:cNvPr id="30" name="矩形: 对角圆角 29">
            <a:extLst>
              <a:ext uri="{FF2B5EF4-FFF2-40B4-BE49-F238E27FC236}">
                <a16:creationId xmlns:a16="http://schemas.microsoft.com/office/drawing/2014/main" id="{9A779B23-8748-4D94-A711-5FE15FD98E7D}"/>
              </a:ext>
            </a:extLst>
          </p:cNvPr>
          <p:cNvSpPr/>
          <p:nvPr/>
        </p:nvSpPr>
        <p:spPr>
          <a:xfrm>
            <a:off x="453523" y="2448173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Search songs in Spotify</a:t>
            </a:r>
          </a:p>
        </p:txBody>
      </p:sp>
      <p:sp>
        <p:nvSpPr>
          <p:cNvPr id="31" name="矩形: 对角圆角 30">
            <a:extLst>
              <a:ext uri="{FF2B5EF4-FFF2-40B4-BE49-F238E27FC236}">
                <a16:creationId xmlns:a16="http://schemas.microsoft.com/office/drawing/2014/main" id="{868D57F6-672E-4367-9F02-47EC00B1CF51}"/>
              </a:ext>
            </a:extLst>
          </p:cNvPr>
          <p:cNvSpPr/>
          <p:nvPr/>
        </p:nvSpPr>
        <p:spPr>
          <a:xfrm>
            <a:off x="2474751" y="4114154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Fetch and show search results</a:t>
            </a:r>
          </a:p>
        </p:txBody>
      </p:sp>
      <p:sp>
        <p:nvSpPr>
          <p:cNvPr id="32" name="矩形: 对角圆角 31">
            <a:extLst>
              <a:ext uri="{FF2B5EF4-FFF2-40B4-BE49-F238E27FC236}">
                <a16:creationId xmlns:a16="http://schemas.microsoft.com/office/drawing/2014/main" id="{FCF60EAB-88C2-48C5-8857-231559579A40}"/>
              </a:ext>
            </a:extLst>
          </p:cNvPr>
          <p:cNvSpPr/>
          <p:nvPr/>
        </p:nvSpPr>
        <p:spPr>
          <a:xfrm>
            <a:off x="2480169" y="33049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Add the song to Playlist</a:t>
            </a:r>
          </a:p>
        </p:txBody>
      </p:sp>
      <p:sp>
        <p:nvSpPr>
          <p:cNvPr id="33" name="矩形: 对角圆角 32">
            <a:extLst>
              <a:ext uri="{FF2B5EF4-FFF2-40B4-BE49-F238E27FC236}">
                <a16:creationId xmlns:a16="http://schemas.microsoft.com/office/drawing/2014/main" id="{84DF3B50-4E29-4449-B6EC-10AD427650EA}"/>
              </a:ext>
            </a:extLst>
          </p:cNvPr>
          <p:cNvSpPr/>
          <p:nvPr/>
        </p:nvSpPr>
        <p:spPr>
          <a:xfrm>
            <a:off x="2474751" y="2447520"/>
            <a:ext cx="1844702" cy="693516"/>
          </a:xfrm>
          <a:prstGeom prst="round2Diag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o Light" panose="020B0604020202020204" charset="0"/>
              </a:rPr>
              <a:t>P</a:t>
            </a:r>
            <a:r>
              <a:rPr lang="en-US" altLang="zh-CN" dirty="0">
                <a:solidFill>
                  <a:schemeClr val="tx1"/>
                </a:solidFill>
                <a:latin typeface="Lato Light" panose="020B0604020202020204" charset="0"/>
              </a:rPr>
              <a:t>lay Spotify Music on Web app</a:t>
            </a:r>
            <a:endParaRPr lang="en-US" dirty="0">
              <a:solidFill>
                <a:schemeClr val="tx1"/>
              </a:solidFill>
              <a:latin typeface="Lato Light" panose="020B0604020202020204" charset="0"/>
            </a:endParaRPr>
          </a:p>
        </p:txBody>
      </p:sp>
      <p:sp>
        <p:nvSpPr>
          <p:cNvPr id="47" name="矩形: 对角圆角 46">
            <a:extLst>
              <a:ext uri="{FF2B5EF4-FFF2-40B4-BE49-F238E27FC236}">
                <a16:creationId xmlns:a16="http://schemas.microsoft.com/office/drawing/2014/main" id="{9A8C38A9-7F87-4FE9-81C5-57A7F6BA2E89}"/>
              </a:ext>
            </a:extLst>
          </p:cNvPr>
          <p:cNvSpPr/>
          <p:nvPr/>
        </p:nvSpPr>
        <p:spPr>
          <a:xfrm>
            <a:off x="453523" y="1135463"/>
            <a:ext cx="1844702" cy="693516"/>
          </a:xfrm>
          <a:prstGeom prst="round2Diag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Lato Light" panose="020B0604020202020204" charset="0"/>
              </a:rPr>
              <a:t>D</a:t>
            </a:r>
            <a:r>
              <a:rPr lang="en-US" altLang="zh-CN" dirty="0">
                <a:solidFill>
                  <a:schemeClr val="bg1"/>
                </a:solidFill>
                <a:latin typeface="Lato Light" panose="020B0604020202020204" charset="0"/>
              </a:rPr>
              <a:t>jango Login</a:t>
            </a:r>
            <a:endParaRPr lang="en-US" dirty="0">
              <a:solidFill>
                <a:schemeClr val="bg1"/>
              </a:solidFill>
              <a:latin typeface="Lato Light" panose="020B0604020202020204" charset="0"/>
            </a:endParaRPr>
          </a:p>
        </p:txBody>
      </p:sp>
      <p:sp>
        <p:nvSpPr>
          <p:cNvPr id="39" name="矩形: 剪去对角 38">
            <a:extLst>
              <a:ext uri="{FF2B5EF4-FFF2-40B4-BE49-F238E27FC236}">
                <a16:creationId xmlns:a16="http://schemas.microsoft.com/office/drawing/2014/main" id="{5A406B1C-A7CD-4D6E-B70A-6D089449ED1A}"/>
              </a:ext>
            </a:extLst>
          </p:cNvPr>
          <p:cNvSpPr/>
          <p:nvPr/>
        </p:nvSpPr>
        <p:spPr>
          <a:xfrm>
            <a:off x="5001370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Home</a:t>
            </a:r>
          </a:p>
        </p:txBody>
      </p:sp>
      <p:sp>
        <p:nvSpPr>
          <p:cNvPr id="52" name="矩形: 剪去对角 51">
            <a:extLst>
              <a:ext uri="{FF2B5EF4-FFF2-40B4-BE49-F238E27FC236}">
                <a16:creationId xmlns:a16="http://schemas.microsoft.com/office/drawing/2014/main" id="{A995E754-CA64-4788-8D59-BB8CD2813677}"/>
              </a:ext>
            </a:extLst>
          </p:cNvPr>
          <p:cNvSpPr/>
          <p:nvPr/>
        </p:nvSpPr>
        <p:spPr>
          <a:xfrm>
            <a:off x="5001370" y="329654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53" name="矩形: 剪去对角 52">
            <a:extLst>
              <a:ext uri="{FF2B5EF4-FFF2-40B4-BE49-F238E27FC236}">
                <a16:creationId xmlns:a16="http://schemas.microsoft.com/office/drawing/2014/main" id="{ED4AA601-12B5-4A91-8096-333294B6FCAC}"/>
              </a:ext>
            </a:extLst>
          </p:cNvPr>
          <p:cNvSpPr/>
          <p:nvPr/>
        </p:nvSpPr>
        <p:spPr>
          <a:xfrm>
            <a:off x="5001370" y="4130342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  <a:r>
              <a:rPr lang="en-US" altLang="zh-CN" dirty="0">
                <a:solidFill>
                  <a:schemeClr val="tx1"/>
                </a:solidFill>
              </a:rPr>
              <a:t>xplore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矩形: 剪去对角 53">
            <a:extLst>
              <a:ext uri="{FF2B5EF4-FFF2-40B4-BE49-F238E27FC236}">
                <a16:creationId xmlns:a16="http://schemas.microsoft.com/office/drawing/2014/main" id="{015A5561-4625-4E86-ADF4-3255343295BC}"/>
              </a:ext>
            </a:extLst>
          </p:cNvPr>
          <p:cNvSpPr/>
          <p:nvPr/>
        </p:nvSpPr>
        <p:spPr>
          <a:xfrm>
            <a:off x="6903493" y="2465683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a Room</a:t>
            </a:r>
          </a:p>
        </p:txBody>
      </p:sp>
      <p:sp>
        <p:nvSpPr>
          <p:cNvPr id="55" name="矩形: 剪去对角 54">
            <a:extLst>
              <a:ext uri="{FF2B5EF4-FFF2-40B4-BE49-F238E27FC236}">
                <a16:creationId xmlns:a16="http://schemas.microsoft.com/office/drawing/2014/main" id="{E780083B-5459-4C11-8A6F-2CE3612B73F7}"/>
              </a:ext>
            </a:extLst>
          </p:cNvPr>
          <p:cNvSpPr/>
          <p:nvPr/>
        </p:nvSpPr>
        <p:spPr>
          <a:xfrm>
            <a:off x="6903493" y="3297287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Room</a:t>
            </a:r>
          </a:p>
        </p:txBody>
      </p:sp>
      <p:sp>
        <p:nvSpPr>
          <p:cNvPr id="57" name="矩形: 剪去对角 56">
            <a:extLst>
              <a:ext uri="{FF2B5EF4-FFF2-40B4-BE49-F238E27FC236}">
                <a16:creationId xmlns:a16="http://schemas.microsoft.com/office/drawing/2014/main" id="{4573CB27-A504-46B1-8D37-26587AC3EFC5}"/>
              </a:ext>
            </a:extLst>
          </p:cNvPr>
          <p:cNvSpPr/>
          <p:nvPr/>
        </p:nvSpPr>
        <p:spPr>
          <a:xfrm>
            <a:off x="5001370" y="1155256"/>
            <a:ext cx="1653872" cy="640080"/>
          </a:xfrm>
          <a:prstGeom prst="snip2DiagRect">
            <a:avLst/>
          </a:prstGeom>
          <a:solidFill>
            <a:srgbClr val="C0CEE7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User/Room Setting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79C1782F-2DCE-4D65-8A25-1748C8D7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692210">
            <a:off x="-78113" y="1751484"/>
            <a:ext cx="1546221" cy="746666"/>
          </a:xfrm>
          <a:prstGeom prst="rect">
            <a:avLst/>
          </a:prstGeom>
        </p:spPr>
      </p:pic>
      <p:sp>
        <p:nvSpPr>
          <p:cNvPr id="62" name="Google Shape;66;p14">
            <a:extLst>
              <a:ext uri="{FF2B5EF4-FFF2-40B4-BE49-F238E27FC236}">
                <a16:creationId xmlns:a16="http://schemas.microsoft.com/office/drawing/2014/main" id="{BFB46249-ADC6-4612-9BDC-45D6E9A247FE}"/>
              </a:ext>
            </a:extLst>
          </p:cNvPr>
          <p:cNvSpPr txBox="1">
            <a:spLocks/>
          </p:cNvSpPr>
          <p:nvPr/>
        </p:nvSpPr>
        <p:spPr>
          <a:xfrm>
            <a:off x="3084670" y="1939709"/>
            <a:ext cx="2675100" cy="26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×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●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○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Font typeface="Lato Light"/>
              <a:buChar char="■"/>
              <a:defRPr sz="1200" b="0" i="0" u="none" strike="noStrike" cap="none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/>
              <a:t>Back End</a:t>
            </a:r>
          </a:p>
        </p:txBody>
      </p:sp>
      <p:sp>
        <p:nvSpPr>
          <p:cNvPr id="63" name="Google Shape;190;p29">
            <a:extLst>
              <a:ext uri="{FF2B5EF4-FFF2-40B4-BE49-F238E27FC236}">
                <a16:creationId xmlns:a16="http://schemas.microsoft.com/office/drawing/2014/main" id="{225B386B-C21F-4F56-A271-1C55243A76D5}"/>
              </a:ext>
            </a:extLst>
          </p:cNvPr>
          <p:cNvSpPr txBox="1">
            <a:spLocks/>
          </p:cNvSpPr>
          <p:nvPr/>
        </p:nvSpPr>
        <p:spPr>
          <a:xfrm>
            <a:off x="374010" y="244210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 b="0" i="0" u="none" strike="noStrike" cap="none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r>
              <a:rPr lang="en-US" dirty="0"/>
              <a:t>We accomplished</a:t>
            </a: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4A6DAB2-20DB-4AF3-B974-17368AD508E1}"/>
              </a:ext>
            </a:extLst>
          </p:cNvPr>
          <p:cNvCxnSpPr>
            <a:cxnSpLocks/>
          </p:cNvCxnSpPr>
          <p:nvPr/>
        </p:nvCxnSpPr>
        <p:spPr>
          <a:xfrm flipH="1">
            <a:off x="4581725" y="1226111"/>
            <a:ext cx="9627" cy="3917389"/>
          </a:xfrm>
          <a:prstGeom prst="line">
            <a:avLst/>
          </a:prstGeom>
          <a:ln w="38100">
            <a:solidFill>
              <a:schemeClr val="tx2">
                <a:lumMod val="1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剪去对角 64">
            <a:extLst>
              <a:ext uri="{FF2B5EF4-FFF2-40B4-BE49-F238E27FC236}">
                <a16:creationId xmlns:a16="http://schemas.microsoft.com/office/drawing/2014/main" id="{C6B00999-4F20-46C8-A8F0-7799DF27A230}"/>
              </a:ext>
            </a:extLst>
          </p:cNvPr>
          <p:cNvSpPr/>
          <p:nvPr/>
        </p:nvSpPr>
        <p:spPr>
          <a:xfrm>
            <a:off x="6903493" y="4114154"/>
            <a:ext cx="1653872" cy="640080"/>
          </a:xfrm>
          <a:prstGeom prst="snip2DiagRect">
            <a:avLst/>
          </a:prstGeom>
          <a:solidFill>
            <a:schemeClr val="bg1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625B5-3402-4FA0-AB2A-33A5D983E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8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78B86F-4162-4E9A-9786-22162C7C9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346" y="1774503"/>
            <a:ext cx="3220674" cy="2799249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Problems </a:t>
            </a:r>
          </a:p>
          <a:p>
            <a:r>
              <a:rPr lang="en-US" sz="1800" dirty="0"/>
              <a:t>- Synchronizing playback across multiple listeners</a:t>
            </a:r>
          </a:p>
          <a:p>
            <a:r>
              <a:rPr lang="en-US" sz="1800" dirty="0"/>
              <a:t>    - Cannot play the song we want to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74866B-BBC5-43B6-AAD9-EF4FB2AB952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759512" y="1774503"/>
            <a:ext cx="3784288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Proposed solutions</a:t>
            </a:r>
          </a:p>
          <a:p>
            <a:r>
              <a:rPr lang="en-US" sz="1800" dirty="0"/>
              <a:t>Sending </a:t>
            </a:r>
            <a:r>
              <a:rPr lang="en-US" sz="1800" dirty="0" err="1"/>
              <a:t>song_id</a:t>
            </a:r>
            <a:r>
              <a:rPr lang="en-US" sz="1800" dirty="0"/>
              <a:t> + offset to each listener so the client can start playback at the right time</a:t>
            </a:r>
          </a:p>
          <a:p>
            <a:r>
              <a:rPr lang="en-US" sz="1800" dirty="0"/>
              <a:t>Possibly pivot to using YouTube API, which has better support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5119AF-B6BD-4D23-9F7B-E092D92F53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13032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  <p:pic>
        <p:nvPicPr>
          <p:cNvPr id="1028" name="Picture 4" descr="https://scontent.fagc2-1.fna.fbcdn.net/v/t1.15752-9/45483823_1143447822497179_2580355130972962816_n.png?_nc_cat=102&amp;_nc_ht=scontent.fagc2-1.fna&amp;oh=8e2c220f4f0e5c1389baef2830c4e004&amp;oe=5C44673E">
            <a:extLst>
              <a:ext uri="{FF2B5EF4-FFF2-40B4-BE49-F238E27FC236}">
                <a16:creationId xmlns:a16="http://schemas.microsoft.com/office/drawing/2014/main" id="{435EA0F9-ABAA-4F22-864C-0CB07FB46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74" y="1427147"/>
            <a:ext cx="4844358" cy="400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09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E14BC-85A0-4A14-9692-2557BE5C0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2F3D18D-08DF-4C9B-98F3-0188FA76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46" y="569747"/>
            <a:ext cx="5936512" cy="857400"/>
          </a:xfrm>
        </p:spPr>
        <p:txBody>
          <a:bodyPr/>
          <a:lstStyle/>
          <a:p>
            <a:r>
              <a:rPr lang="en-US" dirty="0"/>
              <a:t>Problems &amp; Progress</a:t>
            </a:r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09FB59D1-C1C9-4F9A-B0B3-4F037253C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740" y="1774502"/>
            <a:ext cx="3108960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/>
              <a:t>Problem</a:t>
            </a:r>
          </a:p>
          <a:p>
            <a:r>
              <a:rPr lang="en-US" sz="1800" dirty="0"/>
              <a:t> Some parts of Spotify API are in beta and not fully functional...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6CAC7256-B9B1-45C0-AED6-F58BA55B203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024926" y="1774501"/>
            <a:ext cx="3901654" cy="797247"/>
          </a:xfrm>
        </p:spPr>
        <p:txBody>
          <a:bodyPr/>
          <a:lstStyle/>
          <a:p>
            <a:pPr marL="127000" indent="0">
              <a:buNone/>
            </a:pPr>
            <a:r>
              <a:rPr lang="en-US" sz="1800" b="1" dirty="0"/>
              <a:t>Proposed solution</a:t>
            </a:r>
            <a:endParaRPr lang="en-US" sz="1800" dirty="0"/>
          </a:p>
          <a:p>
            <a:r>
              <a:rPr lang="en-US" sz="1800" dirty="0"/>
              <a:t>Unfortunately, so far we could not find a perfect way to solve this problem. For the next week, we are going to do more research.</a:t>
            </a:r>
          </a:p>
          <a:p>
            <a:r>
              <a:rPr lang="en-US" sz="1800" dirty="0"/>
              <a:t>A back up plan is </a:t>
            </a:r>
            <a:r>
              <a:rPr lang="en-US" sz="1800" dirty="0" err="1"/>
              <a:t>Youtube</a:t>
            </a:r>
            <a:r>
              <a:rPr lang="en-US" sz="1800" dirty="0"/>
              <a:t> API, which has better support and easier </a:t>
            </a:r>
            <a:r>
              <a:rPr lang="en-US" sz="1800" dirty="0" err="1"/>
              <a:t>authentification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2631518"/>
      </p:ext>
    </p:extLst>
  </p:cSld>
  <p:clrMapOvr>
    <a:masterClrMapping/>
  </p:clrMapOvr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539</Words>
  <Application>Microsoft Office PowerPoint</Application>
  <PresentationFormat>全屏显示(16:9)</PresentationFormat>
  <Paragraphs>112</Paragraphs>
  <Slides>14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Lato</vt:lpstr>
      <vt:lpstr>宋体</vt:lpstr>
      <vt:lpstr>Lato Hairline</vt:lpstr>
      <vt:lpstr>Arial</vt:lpstr>
      <vt:lpstr>Lato Light</vt:lpstr>
      <vt:lpstr>Eglamour template</vt:lpstr>
      <vt:lpstr> A Music Sharing App</vt:lpstr>
      <vt:lpstr>What is Hot Pot?</vt:lpstr>
      <vt:lpstr>Our Schedule</vt:lpstr>
      <vt:lpstr>PowerPoint 演示文稿</vt:lpstr>
      <vt:lpstr>We aimed for</vt:lpstr>
      <vt:lpstr> </vt:lpstr>
      <vt:lpstr>Problems &amp; Progress</vt:lpstr>
      <vt:lpstr>Problems &amp; Progress</vt:lpstr>
      <vt:lpstr>Problems &amp; Progress</vt:lpstr>
      <vt:lpstr>Our Schedule</vt:lpstr>
      <vt:lpstr>Moving on to Next Week</vt:lpstr>
      <vt:lpstr>PowerPoint 演示文稿</vt:lpstr>
      <vt:lpstr>Summary:  we are Team 26, Our project: Hot Pot is a Music Sharing App, which supports: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Music Sharing App</dc:title>
  <dc:creator>thriller6767</dc:creator>
  <cp:lastModifiedBy>Ruili Tang</cp:lastModifiedBy>
  <cp:revision>25</cp:revision>
  <dcterms:modified xsi:type="dcterms:W3CDTF">2018-11-05T16:00:20Z</dcterms:modified>
</cp:coreProperties>
</file>